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3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4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78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7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0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2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1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0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8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6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8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0A9334-0532-4B57-9960-0851E4E3767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E01F52-8084-4C1E-9E4C-437471A7E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88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Районный семинар руководителей школьных методических объединений учителей начальных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657600"/>
            <a:ext cx="10693537" cy="25341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учителя как  успешное условие педагогической деятельности в контексте реализации ФГОС нового поколения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0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57018" cy="67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057018" cy="66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043955" cy="68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17566"/>
            <a:ext cx="11808823" cy="6740434"/>
          </a:xfrm>
        </p:spPr>
      </p:pic>
      <p:sp>
        <p:nvSpPr>
          <p:cNvPr id="5" name="TextBox 4"/>
          <p:cNvSpPr txBox="1"/>
          <p:nvPr/>
        </p:nvSpPr>
        <p:spPr>
          <a:xfrm>
            <a:off x="684212" y="3357154"/>
            <a:ext cx="1102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ЖЕЛАЕМ ТВОРЧЕСКИХ УСПЕХОВ!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35" y="192380"/>
            <a:ext cx="3657600" cy="1371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вдохновение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оригинальность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48" y="705394"/>
            <a:ext cx="6627979" cy="4432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635" y="1563980"/>
            <a:ext cx="3657600" cy="20912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новизны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целей и действий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сотворчество, созидание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педагогической  деятельности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Творчество-деятельность</a:t>
            </a:r>
            <a:r>
              <a:rPr lang="ru-RU" dirty="0"/>
              <a:t>,</a:t>
            </a:r>
            <a:r>
              <a:rPr lang="ru-RU" dirty="0" smtClean="0"/>
              <a:t>порождающая нечто качественно новое и отличающаяся неповторимостью, оригинальностью и общественно-исторической уникальностью.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Творчество в работе педагога-это, можно сказать, особый вид деятельности, направленный на создание нового продукта.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«Трудное сделать привычным, привычное-лёгким, лёгкое-красивым».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С. Гиппиус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32" y="8297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успешного развития творческого потенциала педагога необходимы следующие педагогические условия: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2612" y="3041976"/>
            <a:ext cx="6096000" cy="3615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профессиональный и личностный потенциал педагога;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мотивационная готовность педагога;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информированность о нововведениях;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материальная база.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618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Модель учителя, развивающего творческую активность </a:t>
            </a:r>
            <a:r>
              <a:rPr lang="ru-RU" b="1" dirty="0" smtClean="0"/>
              <a:t>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2" y="1312817"/>
            <a:ext cx="10198327" cy="5283926"/>
          </a:xfrm>
        </p:spPr>
        <p:txBody>
          <a:bodyPr>
            <a:normAutofit fontScale="32500" lnSpcReduction="20000"/>
          </a:bodyPr>
          <a:lstStyle/>
          <a:p>
            <a:r>
              <a:rPr lang="ru-RU" sz="3300" dirty="0"/>
              <a:t>- </a:t>
            </a:r>
            <a:r>
              <a:rPr lang="ru-RU" sz="4500" dirty="0"/>
              <a:t>Доброжелателен и чуток.</a:t>
            </a:r>
          </a:p>
          <a:p>
            <a:r>
              <a:rPr lang="ru-RU" sz="4500" dirty="0"/>
              <a:t>- Разбирается в психологии детей, в том числе одаренных.</a:t>
            </a:r>
          </a:p>
          <a:p>
            <a:r>
              <a:rPr lang="ru-RU" sz="4500" dirty="0"/>
              <a:t>- Имеет высокий уровень интеллекта.</a:t>
            </a:r>
          </a:p>
          <a:p>
            <a:r>
              <a:rPr lang="ru-RU" sz="4500" dirty="0"/>
              <a:t>- Имеет еще одно, кроме педагогического, образование или хобби.</a:t>
            </a:r>
          </a:p>
          <a:p>
            <a:r>
              <a:rPr lang="ru-RU" sz="4500" dirty="0"/>
              <a:t>- Широкий круг интересов и умений.</a:t>
            </a:r>
          </a:p>
          <a:p>
            <a:r>
              <a:rPr lang="ru-RU" sz="4500" dirty="0"/>
              <a:t>- Имеет живой и активный характер.</a:t>
            </a:r>
          </a:p>
          <a:p>
            <a:r>
              <a:rPr lang="ru-RU" sz="4500" dirty="0"/>
              <a:t>- Обладает чувством юмора, без склонности к сарказму.</a:t>
            </a:r>
          </a:p>
          <a:p>
            <a:r>
              <a:rPr lang="ru-RU" sz="4500" dirty="0"/>
              <a:t>- Проявляет гибкость. Готов к пересмотру своих взглядов и постоянному самосовершенствованию.</a:t>
            </a:r>
          </a:p>
          <a:p>
            <a:r>
              <a:rPr lang="ru-RU" sz="4500" dirty="0"/>
              <a:t>- Имеет творческое мировоззрение.</a:t>
            </a:r>
          </a:p>
          <a:p>
            <a:r>
              <a:rPr lang="ru-RU" sz="4500" dirty="0"/>
              <a:t>- Обладает жизнестойкостью.</a:t>
            </a:r>
          </a:p>
          <a:p>
            <a:r>
              <a:rPr lang="ru-RU" sz="4500" dirty="0"/>
              <a:t>- Обладает целеустремленностью и настойчивостью.</a:t>
            </a:r>
          </a:p>
          <a:p>
            <a:r>
              <a:rPr lang="ru-RU" sz="4500" dirty="0"/>
              <a:t>- Обладает зрелостью – четким осознанием своих целей и задач для полного раскрытия своих способностей.</a:t>
            </a:r>
          </a:p>
          <a:p>
            <a:r>
              <a:rPr lang="ru-RU" sz="4500" dirty="0"/>
              <a:t>- Эмоциональная стабильность.</a:t>
            </a:r>
          </a:p>
          <a:p>
            <a:r>
              <a:rPr lang="ru-RU" sz="4500" dirty="0"/>
              <a:t>- Коммуникабельность.</a:t>
            </a:r>
          </a:p>
          <a:p>
            <a:r>
              <a:rPr lang="ru-RU" sz="4500" dirty="0"/>
              <a:t>- Владеет передовыми технологиями обучения и воспитания, в том числе, связанными с развитием творческой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Тест «Ваш творческий потенциал»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037368"/>
              </p:ext>
            </p:extLst>
          </p:nvPr>
        </p:nvGraphicFramePr>
        <p:xfrm>
          <a:off x="726141" y="1124660"/>
          <a:ext cx="11187953" cy="555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709">
                  <a:extLst>
                    <a:ext uri="{9D8B030D-6E8A-4147-A177-3AD203B41FA5}">
                      <a16:colId xmlns:a16="http://schemas.microsoft.com/office/drawing/2014/main" val="1600431544"/>
                    </a:ext>
                  </a:extLst>
                </a:gridCol>
                <a:gridCol w="8770244">
                  <a:extLst>
                    <a:ext uri="{9D8B030D-6E8A-4147-A177-3AD203B41FA5}">
                      <a16:colId xmlns:a16="http://schemas.microsoft.com/office/drawing/2014/main" val="2666330596"/>
                    </a:ext>
                  </a:extLst>
                </a:gridCol>
              </a:tblGrid>
              <a:tr h="10362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№ вопроса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754367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1,6,7,8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границы вашей любознательности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003547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2,3,4,5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веру в себя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496179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9,15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899761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амбициозность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592415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                     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зрительную память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80100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12,13                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слуховую память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120333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ваше стремление быть  независимым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899045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16,17                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абстрагироваться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768247"/>
                  </a:ext>
                </a:extLst>
              </a:tr>
              <a:tr h="5024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сосредоточенности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2855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595173" y="0"/>
            <a:ext cx="208068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80129" y="363071"/>
            <a:ext cx="648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Творческий потенциал педагога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24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675" y="8379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10 китов</a:t>
            </a:r>
            <a:br>
              <a:rPr lang="ru-RU" dirty="0" smtClean="0"/>
            </a:br>
            <a:r>
              <a:rPr lang="ru-RU" dirty="0" smtClean="0"/>
              <a:t>                            развития</a:t>
            </a:r>
            <a:br>
              <a:rPr lang="ru-RU" dirty="0" smtClean="0"/>
            </a:br>
            <a:r>
              <a:rPr lang="ru-RU" dirty="0" smtClean="0"/>
              <a:t>                         творческого</a:t>
            </a:r>
            <a:br>
              <a:rPr lang="ru-RU" dirty="0" smtClean="0"/>
            </a:br>
            <a:r>
              <a:rPr lang="ru-RU" dirty="0" smtClean="0"/>
              <a:t>                          потенциала</a:t>
            </a:r>
            <a:br>
              <a:rPr lang="ru-RU" dirty="0" smtClean="0"/>
            </a:br>
            <a:r>
              <a:rPr lang="ru-RU" dirty="0" smtClean="0"/>
              <a:t>                              педагога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719760"/>
            <a:ext cx="7667448" cy="60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40725"/>
          </a:xfrm>
        </p:spPr>
      </p:pic>
    </p:spTree>
    <p:extLst>
      <p:ext uri="{BB962C8B-B14F-4D97-AF65-F5344CB8AC3E}">
        <p14:creationId xmlns:p14="http://schemas.microsoft.com/office/powerpoint/2010/main" val="26299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</TotalTime>
  <Words>280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Сектор</vt:lpstr>
      <vt:lpstr>Районный семинар руководителей школьных методических объединений учителей начальных классов </vt:lpstr>
      <vt:lpstr>Т- труд В - вдохновение О - оригинальность Р - развитие</vt:lpstr>
      <vt:lpstr>Творчество-деятельность,порождающая нечто качественно новое и отличающаяся неповторимостью, оригинальностью и общественно-исторической уникальностью.  Творчество в работе педагога-это, можно сказать, особый вид деятельности, направленный на создание нового продукта.  «Трудное сделать привычным, привычное-лёгким, лёгкое-красивым».                                       С. Гиппиус</vt:lpstr>
      <vt:lpstr>Для успешного развития творческого потенциала педагога необходимы следующие педагогические условия: </vt:lpstr>
      <vt:lpstr>Модель учителя, развивающего творческую активность учащихся</vt:lpstr>
      <vt:lpstr>Тест «Ваш творческий потенциал» </vt:lpstr>
      <vt:lpstr>                                                             10 китов                             развития                          творческого                           потенциала                               педагога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руководителей школьных методических объединений учителей начальных классов</dc:title>
  <dc:creator>Ольга .</dc:creator>
  <cp:lastModifiedBy>Ольга .</cp:lastModifiedBy>
  <cp:revision>14</cp:revision>
  <dcterms:created xsi:type="dcterms:W3CDTF">2019-03-27T17:38:16Z</dcterms:created>
  <dcterms:modified xsi:type="dcterms:W3CDTF">2019-03-28T05:01:00Z</dcterms:modified>
</cp:coreProperties>
</file>